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60" r:id="rId2"/>
    <p:sldId id="266" r:id="rId3"/>
    <p:sldId id="261" r:id="rId4"/>
    <p:sldId id="262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6" r:id="rId14"/>
    <p:sldId id="287" r:id="rId15"/>
    <p:sldId id="274" r:id="rId16"/>
    <p:sldId id="288" r:id="rId17"/>
    <p:sldId id="275" r:id="rId18"/>
    <p:sldId id="289" r:id="rId19"/>
    <p:sldId id="276" r:id="rId20"/>
    <p:sldId id="290" r:id="rId21"/>
    <p:sldId id="277" r:id="rId22"/>
    <p:sldId id="291" r:id="rId23"/>
    <p:sldId id="292" r:id="rId24"/>
    <p:sldId id="278" r:id="rId25"/>
    <p:sldId id="293" r:id="rId26"/>
    <p:sldId id="279" r:id="rId27"/>
    <p:sldId id="294" r:id="rId28"/>
    <p:sldId id="280" r:id="rId29"/>
    <p:sldId id="295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>
        <p:scale>
          <a:sx n="94" d="100"/>
          <a:sy n="94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E7BB0-584E-4B2A-9141-562BAFCF4E5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8657-BB80-4266-99F8-78A5071D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5D02-055F-452C-BF33-3227A1D82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2565C-A980-4951-90B0-5FB46FF6D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86EF-A493-458B-B8B3-76700ED3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15215-BDF5-46DF-81B2-F683A2E8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037FB-66F3-4CC4-867F-4B00110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2C1F-46AE-47EA-87D4-4F4F1273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75B4D-5AB4-4EE1-BFBE-970470DE8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A903-CB8E-4FAC-A1BF-D5501359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E857-F845-4A33-9F2C-0D39028C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D3F7-F460-4FE1-AEBF-5C3C7C92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01A87-64DF-4C8E-ABF2-05ECF13B5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4A602-D913-4DDD-8FD9-AE4691ADF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A2FF5-8B92-47F6-8B22-437A4E26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9627-D9B7-48EB-AE0D-09B4EA5D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B3021-2154-4D22-87B3-B52F42D1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0E70-111A-42FD-A24C-4E822EAA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C24C-15C7-464D-BDD0-BF994105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320-41E3-4060-B613-EBE25CE9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63E3-35AB-446A-BBDD-428856B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90F63-95C6-42C7-9F0A-314866E0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56A4-4EA8-494F-86A4-1238A70F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35D89-F93A-43DF-8A17-10233AFED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E065-8734-4261-86B3-EBD444F2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8378-7A4B-4B2D-822C-68CE188C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C65B-BCAA-479C-A20F-86CF8D63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4F31-B07D-4DC1-B521-036B6FC4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6179-F9B8-4AB1-A665-EFBEA2109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B456A-5AEC-40FC-864B-03FDB872F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16DFD-A8AD-402B-A5AB-81E607F9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CAAC7-2C9E-4F17-822D-442A0D84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60064-19A6-46F7-97F1-C3D8B821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0BC2-14EF-41FD-9FF9-E883BD35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A9F2-D2AF-4176-8DBA-4550F192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ACFBA-0D5A-4984-AA06-CCCD954A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114F8-2796-49AC-B0C2-BC224C69C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3920B-F23F-4D47-88B6-646577222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1FF80-F614-4336-AEE4-C6013476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C1A30-FCA8-46DE-9EBB-F59B5CB4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3AA62-5648-445A-9498-82206FA0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22FB-9BF1-47EA-8A04-CC1A0E1C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E9C3C-FE29-46C9-8B8B-0A79807B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268F4-CD53-4E01-971D-DA5D9B2F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729F0-9E80-4B7A-8490-401CE18D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0B8E7-7E6A-438D-8688-C1DACA5B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E1776-3E3D-4EAB-9269-0A766740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7552-3EE6-4463-8732-A42BC3B4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8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A20-6BDB-4A69-8806-841466A5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712B-DA02-4B44-89A4-604D8064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3B21D-9599-4F33-9827-6C5614A2C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6BD0A-CA23-4B16-982B-840A5B41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D838B-6005-45C8-8F85-FC64CD43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6B5E2-4FA6-4E10-B270-361C4D5B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A040-4A42-4019-A0EF-E12BEAE1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EB39F-E93A-43D5-9B71-05F0682FF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BA866-1001-47BC-81FB-5B7E83D8C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2D9A-679E-41FF-BCAC-3F950B1A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E7437-7506-43B9-86AD-AD82E32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5C04C-2D58-4EFB-8A01-0C11B1F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289DF-4DDA-4BE7-A32A-0899E4F3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EBEBA-38B4-447D-A188-F6A7CC5D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C75D-09BD-48E0-B289-A0FE8A99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2689-9C61-451F-898B-AA9BA36C130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4FEB4-F216-4838-A708-FFDF98753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18B-F7AC-42FE-BA7F-5DCEE4CE0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1B9E-D3E8-400C-A81B-6BD41EB1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35CA-D577-45F8-9D82-2BB81025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95" y="350899"/>
            <a:ext cx="9144000" cy="1244917"/>
          </a:xfrm>
        </p:spPr>
        <p:txBody>
          <a:bodyPr>
            <a:norm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Understanding Chest X-Ray Reading: 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Normal vs. Pathological Findings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6130-BAF7-423A-BFD8-A6A882F29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37" y="2135784"/>
            <a:ext cx="9144000" cy="2443480"/>
          </a:xfrm>
        </p:spPr>
        <p:txBody>
          <a:bodyPr/>
          <a:lstStyle/>
          <a:p>
            <a:pPr algn="l"/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Meghdad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Ghasemi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Gorji</a:t>
            </a:r>
            <a:endParaRPr lang="fa-IR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Assistant Professor of Vascular and Endovascular Surgery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07082-F8D8-45F4-B9CA-36CDE6641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84" y="1813950"/>
            <a:ext cx="2929570" cy="39060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6C46D-E99B-4D28-8924-50B8E9EF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6042465"/>
            <a:ext cx="588995" cy="588995"/>
          </a:xfrm>
          <a:prstGeom prst="rect">
            <a:avLst/>
          </a:prstGeom>
        </p:spPr>
      </p:pic>
      <p:pic>
        <p:nvPicPr>
          <p:cNvPr id="1026" name="Picture 2" descr="لوگوی آپارات - عکس نودی">
            <a:extLst>
              <a:ext uri="{FF2B5EF4-FFF2-40B4-BE49-F238E27FC236}">
                <a16:creationId xmlns:a16="http://schemas.microsoft.com/office/drawing/2014/main" id="{33863E28-3455-400F-922C-837BB514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90" y="5984831"/>
            <a:ext cx="704262" cy="7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وکتور لوگو یوتیوب – وکتور آیکن یوتیوب – youtube vector">
            <a:extLst>
              <a:ext uri="{FF2B5EF4-FFF2-40B4-BE49-F238E27FC236}">
                <a16:creationId xmlns:a16="http://schemas.microsoft.com/office/drawing/2014/main" id="{29E63019-77E9-47A5-BFD5-82FCEC357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2122" r="14737" b="19205"/>
          <a:stretch/>
        </p:blipFill>
        <p:spPr bwMode="auto">
          <a:xfrm>
            <a:off x="5446913" y="6042465"/>
            <a:ext cx="721360" cy="6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344A160-D8D5-43AC-8C82-770F05E47A7F}"/>
              </a:ext>
            </a:extLst>
          </p:cNvPr>
          <p:cNvSpPr txBox="1">
            <a:spLocks/>
          </p:cNvSpPr>
          <p:nvPr/>
        </p:nvSpPr>
        <p:spPr>
          <a:xfrm>
            <a:off x="6806048" y="6202965"/>
            <a:ext cx="5385952" cy="62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Dr.Meghdadghasemi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45E8E-1547-4C15-962C-1673AD4EB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3944088"/>
            <a:ext cx="4050955" cy="273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1F96E33-1EE0-49BD-AFE0-8141F8587478}"/>
              </a:ext>
            </a:extLst>
          </p:cNvPr>
          <p:cNvSpPr txBox="1">
            <a:spLocks/>
          </p:cNvSpPr>
          <p:nvPr/>
        </p:nvSpPr>
        <p:spPr>
          <a:xfrm>
            <a:off x="4703937" y="5274522"/>
            <a:ext cx="5385952" cy="62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Vascularsurgery.ir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2"/>
    </mc:Choice>
    <mc:Fallback xmlns="">
      <p:transition spd="slow" advTm="115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1B8E2-2220-498B-8849-6469F222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Mediastinum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Width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Should appear normal and symmetric; widening may suggest possible conditions like aortic aneurysms.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Trachea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Centrally located; any deviation could be indicative of pathology.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Hilum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Symmetry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Hilar structures (pulmonary vessels and lymph nodes) should be symmetric in size and position with no obvious enlargement or mass effects.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EFDE8-A530-4838-8F11-2C13436DE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96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A9F6-2E90-40E9-A924-E617AB71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Bony Structures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Ribs and Clavicles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Should be intact with no signs of fractures or lesions.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Vertebrae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Alignment should be normal, with no signs of abnormalities.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Soft Tissues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Neck and Upper Borders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Normal appearance of the soft tissues around the thorax and neck region.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No </a:t>
            </a:r>
            <a:r>
              <a:rPr lang="en-US" b="1" i="0" dirty="0" err="1">
                <a:effectLst/>
                <a:latin typeface="DM Sans"/>
              </a:rPr>
              <a:t>Extrathoracic</a:t>
            </a:r>
            <a:r>
              <a:rPr lang="en-US" b="1" i="0" dirty="0">
                <a:effectLst/>
                <a:latin typeface="DM Sans"/>
              </a:rPr>
              <a:t> Abnormalities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Absence of soft tissue masses or other lesions in the visual field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158DB-463B-4914-87A8-073571C1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5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0323-7F2B-40FE-B618-CC12E140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Systematic Approach to CXR Interpretation</a:t>
            </a:r>
            <a:br>
              <a:rPr lang="en-US" b="1" i="0" dirty="0">
                <a:effectLst/>
                <a:latin typeface="DM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B5AA-6D21-4A06-BB5E-2268F67B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Utilize a structured approach: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A</a:t>
            </a:r>
            <a:r>
              <a:rPr lang="en-US" b="0" i="0" dirty="0">
                <a:effectLst/>
                <a:latin typeface="DM Sans"/>
              </a:rPr>
              <a:t>irways: Check for tracheal deviation.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B</a:t>
            </a:r>
            <a:r>
              <a:rPr lang="en-US" b="0" i="0" dirty="0">
                <a:effectLst/>
                <a:latin typeface="DM Sans"/>
              </a:rPr>
              <a:t>ones: Look for skeletal abnormalities.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</a:t>
            </a:r>
            <a:r>
              <a:rPr lang="en-US" b="0" i="0" dirty="0">
                <a:effectLst/>
                <a:latin typeface="DM Sans"/>
              </a:rPr>
              <a:t>ardiac silhouette: Assess heart size and shape.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</a:t>
            </a:r>
            <a:r>
              <a:rPr lang="en-US" b="0" i="0" dirty="0">
                <a:effectLst/>
                <a:latin typeface="DM Sans"/>
              </a:rPr>
              <a:t>iaphragm: Look for flattening or elevation.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E</a:t>
            </a:r>
            <a:r>
              <a:rPr lang="en-US" b="0" i="0" dirty="0">
                <a:effectLst/>
                <a:latin typeface="DM Sans"/>
              </a:rPr>
              <a:t>ffusions: Check for fluid levels in pleural space.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F</a:t>
            </a:r>
            <a:r>
              <a:rPr lang="en-US" b="0" i="0" dirty="0">
                <a:effectLst/>
                <a:latin typeface="DM Sans"/>
              </a:rPr>
              <a:t>IELDS: Analyze lung fields for opacities or infiltrates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F4C06-3F9E-47DF-8638-8AC343B90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96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70B2-BEC2-45DF-9972-C24C42E6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Normal CXR anatomy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A07A99-1805-4AF4-A647-3BB4EA77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856" y="1005840"/>
            <a:ext cx="6664464" cy="570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00964-8612-4BC7-B40D-59008902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14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74AE-71B6-4B67-9EAA-62BCA3C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Common pathology in chest x-ray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44F13F-3258-4CCE-B0C1-4B136706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320" y="983774"/>
            <a:ext cx="5791200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2D124-7CE4-43F9-A9EF-B3531524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1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E977-0780-4FDB-937B-98C73937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Pneumonia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62CC-CE51-4C03-B9A6-A696B993C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Infection leading to lung inflammation and consolidation.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Homogeneous opacity (white areas) in lung fields, typically termed “consolidation.”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May also see air bronchograms (visible air-filled bronchi on a background of opaque alveoli).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Common Locations</a:t>
            </a:r>
            <a:r>
              <a:rPr lang="en-US" b="0" i="0" dirty="0">
                <a:effectLst/>
                <a:latin typeface="DM Sans"/>
              </a:rPr>
              <a:t>: Lower lobes are often involved, but pneumonia can occur anywhere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07472-B195-43E8-9BF4-BF0AB7783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03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897-9ED0-4DB8-A471-B32E04FF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53F583-CA46-4945-8E1A-345BCA524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178" y="264160"/>
            <a:ext cx="6414527" cy="632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572BF-CB85-400B-9BAD-E58EA716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59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C872-9392-4955-94B4-E8391D72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Pulmonary Edema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C17A-C0EA-42E7-AD7D-2D95EE51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Accumulation of fluid in the lungs, often due to heart failure.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Enlarged heart silhouette (cardiomegaly).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Increased vascular markings (Kerley B lines) and </a:t>
            </a:r>
            <a:r>
              <a:rPr lang="en-US" b="0" i="0" dirty="0" err="1">
                <a:effectLst/>
                <a:latin typeface="DM Sans"/>
              </a:rPr>
              <a:t>peribronchial</a:t>
            </a:r>
            <a:r>
              <a:rPr lang="en-US" b="0" i="0" dirty="0">
                <a:effectLst/>
                <a:latin typeface="DM Sans"/>
              </a:rPr>
              <a:t> cuffing.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“Batwing” appearance with bilateral diffuse haziness.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Common Signs</a:t>
            </a:r>
            <a:r>
              <a:rPr lang="en-US" b="0" i="0" dirty="0">
                <a:effectLst/>
                <a:latin typeface="DM Sans"/>
              </a:rPr>
              <a:t>: Blunting of costophrenic angles due to pleural effusions in severe cases.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042DE-4C9E-45F0-AEAA-34CF14EC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03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94D4-1133-4785-B851-0C7CD972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D6820C-64A1-4C3A-BF6D-26C07C809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997" y="127000"/>
            <a:ext cx="6820523" cy="66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B7031-88CC-49B1-82DD-4F856A233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09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3043-790D-46FF-876A-B27598EE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Pleural Effusion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0421-DFF9-4BDA-A428-10314456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Excess fluid accumulation in the pleural space.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Blunting of the costophrenic angles; meniscus sign may be there.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May present as large opacities if significant.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Requires lateral decubitus view or ultrasound for smaller amounts.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Types</a:t>
            </a:r>
            <a:r>
              <a:rPr lang="en-US" b="0" i="0" dirty="0">
                <a:effectLst/>
                <a:latin typeface="DM Sans"/>
              </a:rPr>
              <a:t>: Can be transudative or exudative based on underlying cause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3C19D-3F11-4F60-9926-3AF4B930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90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01B4-1904-41D1-ADA0-68F5418D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Overview of Chest X-Ray (CXR)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A643-094E-4FAE-AEA7-D1E6BBC8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Definition</a:t>
            </a:r>
            <a:r>
              <a:rPr lang="en-US" b="0" i="0" dirty="0">
                <a:effectLst/>
                <a:latin typeface="DM Sans"/>
              </a:rPr>
              <a:t>: A Chest X-Ray is a radiographic technique used to create images of the thoracic region, including the heart, lungs, and surrounding tissues.</a:t>
            </a:r>
          </a:p>
          <a:p>
            <a:pPr marL="0" indent="0" algn="l">
              <a:buNone/>
            </a:pPr>
            <a:endParaRPr lang="en-US" b="0" i="0" dirty="0">
              <a:effectLst/>
              <a:latin typeface="DM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Purpose</a:t>
            </a:r>
            <a:r>
              <a:rPr lang="en-US" b="0" i="0" dirty="0">
                <a:effectLst/>
                <a:latin typeface="DM Sans"/>
              </a:rPr>
              <a:t>: It is primarily used to diagnose and monitor a variety of conditions affecting the chest, such as infections, tumors, and fluid accumulation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7390C-C8B3-40C1-B01A-50BB9F784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60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7D9F-9040-4680-BE07-DBCBA84C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E83B7-FD41-4C1C-BC51-13B8D5BA1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242" y="213360"/>
            <a:ext cx="6279515" cy="6279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D8895-6995-4A8B-B2D9-4DECD39F7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4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C378-99E1-450E-8356-30690399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Pneumothorax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248C6-FEBF-43DC-9A76-BB8743C6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Air in the pleural space, causing lung collapse.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Visible visceral pleura (thin, white line along the lung margin) with absent vascular markings beyond that line.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On upright films, there may be a visible pleural line and increased radiolucency (dark area) on the affected side.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Types</a:t>
            </a:r>
            <a:r>
              <a:rPr lang="en-US" b="0" i="0" dirty="0">
                <a:effectLst/>
                <a:latin typeface="DM Sans"/>
              </a:rPr>
              <a:t>: Can be spontaneous, traumatic, or tension pneumothorax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7D9A6-A224-4767-8ED5-DC08FD9A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62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6003-7050-442A-A893-C2FF319F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D2315-A4AC-4296-8822-7D322C065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34"/>
          <a:stretch/>
        </p:blipFill>
        <p:spPr>
          <a:xfrm>
            <a:off x="2671599" y="134183"/>
            <a:ext cx="7132801" cy="658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42EF5-8C66-430F-970F-64EEB3663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59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CF78-DCA1-4909-97DF-601E2B74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Rib fracture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846CF-67C7-453C-AC1E-76DA64863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00" y="81280"/>
            <a:ext cx="6143999" cy="65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7EB9A-EF5F-4F48-B3AB-34BC8B3C6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2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5CEA-FA92-4D11-80C2-5636F6A7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Interstitial Lung Disease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C497-3E2E-4C3A-8058-3807BA0E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A group of diseases affecting the </a:t>
            </a:r>
            <a:r>
              <a:rPr lang="en-US" b="0" i="0" dirty="0" err="1">
                <a:effectLst/>
                <a:latin typeface="DM Sans"/>
              </a:rPr>
              <a:t>interstitium</a:t>
            </a:r>
            <a:r>
              <a:rPr lang="en-US" b="0" i="0" dirty="0">
                <a:effectLst/>
                <a:latin typeface="DM Sans"/>
              </a:rPr>
              <a:t> of the lungs.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Reticular or nodular opacities, often bilateral.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Examples include idiopathic pulmonary fibrosis, sarcoidosis, and asbestosis.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Common Signs</a:t>
            </a:r>
            <a:r>
              <a:rPr lang="en-US" b="0" i="0" dirty="0">
                <a:effectLst/>
                <a:latin typeface="DM Sans"/>
              </a:rPr>
              <a:t>: Honeycombing or ground-glass opacities on high-resolution CT (not CXR).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A0621-0FF9-4ACC-BADD-A71A1913A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10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AD54C-A750-4E88-AA2F-4F9D0FFD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86" y="0"/>
            <a:ext cx="87148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B3E0E-6080-4715-AD22-D0AD3ACC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C414-4E17-4822-AE01-2BDE072D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A21DB-DBEC-4B92-B5C2-D206A3C26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80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BE2B-57EB-4631-92BB-07B83BE7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Lung Nodules or Masses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C265-CAF4-4161-B620-A99792520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Small abnormal growths in the lung tissue.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Round opacities, greater than 3 cm is termed a mass.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Characteristics (e.g., calcification patterns) are essential for distinguishing benign from malignant lesions.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Follow-up</a:t>
            </a:r>
            <a:r>
              <a:rPr lang="en-US" b="0" i="0" dirty="0">
                <a:effectLst/>
                <a:latin typeface="DM Sans"/>
              </a:rPr>
              <a:t>: Often requires further imaging (CT) for characterization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C384B-5254-45C4-A029-45135D588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23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183F-0A67-4931-97C0-3A8A389E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151EB4-86A3-4619-B90E-AE6E12EE4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743" y="533400"/>
            <a:ext cx="9922497" cy="57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E6ADB-A619-4F47-8F46-2F5F650BB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36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CD34-E75D-4FF4-8049-BA90624C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Tuberculosis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4249-EECF-4E59-8F80-83F33144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A contagious infection, primarily affecting the lungs.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Apical cavitary lesions, often seen in reactivation TB.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Possible bilateral infiltrates, especially in </a:t>
            </a:r>
            <a:r>
              <a:rPr lang="en-US" b="0" i="0" dirty="0" err="1">
                <a:effectLst/>
                <a:latin typeface="DM Sans"/>
              </a:rPr>
              <a:t>miliary</a:t>
            </a:r>
            <a:r>
              <a:rPr lang="en-US" b="0" i="0" dirty="0">
                <a:effectLst/>
                <a:latin typeface="DM Sans"/>
              </a:rPr>
              <a:t> TB.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Common Signs</a:t>
            </a:r>
            <a:r>
              <a:rPr lang="en-US" b="0" i="0" dirty="0">
                <a:effectLst/>
                <a:latin typeface="DM Sans"/>
              </a:rPr>
              <a:t>: </a:t>
            </a:r>
            <a:r>
              <a:rPr lang="en-US" b="0" i="0" dirty="0" err="1">
                <a:effectLst/>
                <a:latin typeface="DM Sans"/>
              </a:rPr>
              <a:t>Ghon</a:t>
            </a:r>
            <a:r>
              <a:rPr lang="en-US" b="0" i="0" dirty="0">
                <a:effectLst/>
                <a:latin typeface="DM Sans"/>
              </a:rPr>
              <a:t> complex (primary TB infection) may appear as calcified nodules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A286D-B009-40EB-880C-8B1D1E04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7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1330-C936-41BE-9C84-BB73AF73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1E6128-44DA-4603-AE05-F89301A4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86384" cy="314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D1015-B055-4289-9090-BCA5435F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52" y="1341120"/>
            <a:ext cx="5364480" cy="536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82320-884A-4F76-9D8E-790F9894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92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1C5F-2D17-445D-A843-9FC42DE8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Role in Medical Diagnostics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9900-8E42-49C7-A092-8C205121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First-line Imaging</a:t>
            </a:r>
            <a:r>
              <a:rPr lang="en-US" b="0" i="0" dirty="0">
                <a:effectLst/>
                <a:latin typeface="DM Sans"/>
              </a:rPr>
              <a:t>: CXR is often the initial imaging modality utilized in the evaluation of various symptoms, especially respiratory complaints.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Non-invasive and Quick</a:t>
            </a:r>
            <a:r>
              <a:rPr lang="en-US" b="0" i="0" dirty="0">
                <a:effectLst/>
                <a:latin typeface="DM Sans"/>
              </a:rPr>
              <a:t>: The procedure is relatively quick, does not require sedation, and provides immediate results, making it an essential tool in emergency and acute care settings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E5E1D-5001-4995-A7F1-1977022B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12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A99C-A233-4567-B732-0CA921A4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Congestive Heart Failure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2A21-975C-4D04-8688-F56382A5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Description</a:t>
            </a:r>
            <a:r>
              <a:rPr lang="en-US" b="0" i="0" dirty="0">
                <a:effectLst/>
                <a:latin typeface="DM Sans"/>
              </a:rPr>
              <a:t>: Heart's inability to pump blood effectively.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CXR Appearance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Cardiac enlargement and pulmonary congestion (vascular redistribution).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Possible pleural effusion and Kerley B lines.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Guidance</a:t>
            </a:r>
            <a:r>
              <a:rPr lang="en-US" b="0" i="0" dirty="0">
                <a:effectLst/>
                <a:latin typeface="DM Sans"/>
              </a:rPr>
              <a:t>: Often requires correlation with clinical findings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DC02D-56CA-4404-AB23-259A98B26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19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21D6-BE7D-4F1E-B225-1D09474F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056B5E-6C73-4F25-BF1C-9DBA9BE5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840" y="132080"/>
            <a:ext cx="7699912" cy="655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EF26C-8EBC-48F4-B38C-B8EAE989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534678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80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A47E-7015-419B-8354-70808024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Common Indications for CXR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A66E6-DBD6-4126-AFE8-860D9AD05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Respiratory Symptoms</a:t>
            </a:r>
            <a:r>
              <a:rPr lang="en-US" b="0" i="0" dirty="0">
                <a:effectLst/>
                <a:latin typeface="DM Sans"/>
              </a:rPr>
              <a:t>: Cough, dyspnea (shortness of breath), chest pain, fever.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Trauma</a:t>
            </a:r>
            <a:r>
              <a:rPr lang="en-US" b="0" i="0" dirty="0">
                <a:effectLst/>
                <a:latin typeface="DM Sans"/>
              </a:rPr>
              <a:t>: Evaluating for fractures and other injuries post-accident or fall.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Pre-operative Assessment</a:t>
            </a:r>
            <a:r>
              <a:rPr lang="en-US" b="0" i="0" dirty="0">
                <a:effectLst/>
                <a:latin typeface="DM Sans"/>
              </a:rPr>
              <a:t>: Ensuring lung health before surgery.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Monitoring Treatment</a:t>
            </a:r>
            <a:r>
              <a:rPr lang="en-US" b="0" i="0" dirty="0">
                <a:effectLst/>
                <a:latin typeface="DM Sans"/>
              </a:rPr>
              <a:t>: Evaluating progress in diseases like pneumonia or tuberculosis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F1732-8141-4BF0-9CCA-FE0D14CB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54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B883-5616-4A48-8A73-72E9EE51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Basic Anatomy Visible on CXR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6895-1528-47A9-B6B6-DFEEAE6E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60" y="153098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Lungs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Left Lung</a:t>
            </a:r>
            <a:r>
              <a:rPr lang="en-US" b="0" i="0" dirty="0">
                <a:effectLst/>
                <a:latin typeface="DM Sans"/>
              </a:rPr>
              <a:t>: Two lobes (upper and lower), cardiac notch.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Right Lung</a:t>
            </a:r>
            <a:r>
              <a:rPr lang="en-US" b="0" i="0" dirty="0">
                <a:effectLst/>
                <a:latin typeface="DM Sans"/>
              </a:rPr>
              <a:t>: Three lobes (upper, middle, and lower), generally larger and broader.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Heart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Located in the midline, best seen on the PA view.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Examine size (normal heart size is less than 50% of the thoracic width).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Diaphragm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Normally rounded; right dome is typically higher than the left due to the liver.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Look for flattening (indicative of COPD) or elevation (possible diaphragm paralysis).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Mediastinum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Contains the heart, great vessels, trachea, esophagus, and thymus.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Should appear symmetric; widening can indicate pathologies (e.g., aortitis).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Hilum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Region where bronchi, blood vessels, and lymphatics enter/exit the lungs.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Any asymmetry or pathological enlargement can indicate disease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496ED-032C-49A7-BE61-0E6DC738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97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9FC4-178C-4B32-925F-EAD67EA5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151765"/>
            <a:ext cx="10515600" cy="1325563"/>
          </a:xfrm>
        </p:spPr>
        <p:txBody>
          <a:bodyPr/>
          <a:lstStyle/>
          <a:p>
            <a:r>
              <a:rPr lang="en-US" b="1" i="0" dirty="0">
                <a:effectLst/>
                <a:latin typeface="DM Sans"/>
              </a:rPr>
              <a:t>Key Structures to Identify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C13E-B2AB-4963-8803-4C96E434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47732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Trachea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Midline structure; deviations may suggest pathology (e.g., tension pneumothorax).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Bronchial Tree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Visible on a good-quality CXR, helps assess for obstruction or infection.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Costophrenic Angles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Should be sharp and well-defined; blunting can indicate pleural effusion.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Bony Structures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Ribs, clavicles, and vertebrae; check for fractures or abnormalities.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Soft Tissues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Look for mediastinal widths and abnormalities in the soft tissues surrounding the lungs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FE7A1-8D8D-4202-9DD0-B401D5B7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75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D1DD-0613-43CF-899F-6C7CA23D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Chest X-Ray 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5C3A-13D8-4205-831E-086B040B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Posteroanterior (PA)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Standard view; patient standing, provides clear visualization of the heart and lungs.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latin typeface="DM Sans"/>
            </a:endParaRPr>
          </a:p>
          <a:p>
            <a:pPr marL="457200" lvl="1" indent="0" algn="l">
              <a:buNone/>
            </a:pPr>
            <a:endParaRPr lang="en-US" b="0" i="0" dirty="0">
              <a:effectLst/>
              <a:latin typeface="DM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DM Sans"/>
              </a:rPr>
              <a:t>Lateral View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DM Sans"/>
              </a:rPr>
              <a:t>Provides additional information about the depth of structures and can help visualize the posterior aspects of the lungs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18D4E-35FA-4774-A36C-B26B5CDA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52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8A6B-D4E5-45CF-8AFD-86FF8218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DM Sans"/>
              </a:rPr>
              <a:t>Normal Chest X-Ray Characteristics</a:t>
            </a:r>
            <a:br>
              <a:rPr lang="en-US" b="1" i="0" dirty="0">
                <a:effectLst/>
                <a:latin typeface="DM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9BE9-8F4A-4533-ACA0-E9F78EAE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1084263"/>
            <a:ext cx="10515600" cy="5018723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Overall Appearance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A normal CXR should display clear and unobstructed lung fields.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No significant opacities or abnormalities should be present.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Lungs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Visualization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Lung fields should be uniformly aerated with no signs of consolidation, infiltrates, or masses.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Vascular Marking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Normal pulmonary vessels can be seen but should not be engorged or obscured by opacities.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Costophrenic Angles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Sharp and well-defined; there should be no blunting or signs of fluid accumulation.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Lobes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Left lung (two lobes: upper and lower) and right lung (three lobes: upper, middle, and lower) should be clearly demarcated.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A9196-BF78-4976-816D-6921E2FD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5" y="5512445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21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ADDA-242B-4507-AD51-6C5E85E54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616712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Heart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Size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The cardiac silhouette should be less than 50% of the thoracic width in a PA view (normal cardiothoracic ratio).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Shape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Should appear normal without any abnormal contours or enlargement.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Position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Lies in the midline or slightly to the left; deviation may indicate pathology.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Diaphragm</a:t>
            </a:r>
            <a:endParaRPr lang="en-US" b="0" i="0" dirty="0">
              <a:effectLst/>
              <a:latin typeface="DM Sans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Position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The right diaphragm typically appears higher than the left (due to liver placement) but should not be flattened or elevated.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effectLst/>
                <a:latin typeface="DM Sans"/>
              </a:rPr>
              <a:t>Curvature</a:t>
            </a:r>
            <a:r>
              <a:rPr lang="en-US" b="0" i="0" dirty="0">
                <a:effectLst/>
                <a:latin typeface="DM Sans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0" i="0" dirty="0">
                <a:effectLst/>
                <a:latin typeface="DM Sans"/>
              </a:rPr>
              <a:t>Should be smooth and rounded without focal abnormalities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B4350-823D-4EBD-8815-E4163F3F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5" y="5496560"/>
            <a:ext cx="1750289" cy="1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67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1331</Words>
  <Application>Microsoft Office PowerPoint</Application>
  <PresentationFormat>Widescreen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DM Sans</vt:lpstr>
      <vt:lpstr>Office Theme</vt:lpstr>
      <vt:lpstr>Understanding Chest X-Ray Reading:  Normal vs. Pathological Findings</vt:lpstr>
      <vt:lpstr>Overview of Chest X-Ray (CXR)</vt:lpstr>
      <vt:lpstr>Role in Medical Diagnostics</vt:lpstr>
      <vt:lpstr>Common Indications for CXR</vt:lpstr>
      <vt:lpstr>Basic Anatomy Visible on CXR</vt:lpstr>
      <vt:lpstr>Key Structures to Identify</vt:lpstr>
      <vt:lpstr>Chest X-Ray Views</vt:lpstr>
      <vt:lpstr>Normal Chest X-Ray Characteristics </vt:lpstr>
      <vt:lpstr>PowerPoint Presentation</vt:lpstr>
      <vt:lpstr>PowerPoint Presentation</vt:lpstr>
      <vt:lpstr>PowerPoint Presentation</vt:lpstr>
      <vt:lpstr>Systematic Approach to CXR Interpretation </vt:lpstr>
      <vt:lpstr>Normal CXR anatomy</vt:lpstr>
      <vt:lpstr>Common pathology in chest x-ray</vt:lpstr>
      <vt:lpstr>Pneumonia</vt:lpstr>
      <vt:lpstr>PowerPoint Presentation</vt:lpstr>
      <vt:lpstr>Pulmonary Edema</vt:lpstr>
      <vt:lpstr>PowerPoint Presentation</vt:lpstr>
      <vt:lpstr>Pleural Effusion</vt:lpstr>
      <vt:lpstr>PowerPoint Presentation</vt:lpstr>
      <vt:lpstr>Pneumothorax</vt:lpstr>
      <vt:lpstr>PowerPoint Presentation</vt:lpstr>
      <vt:lpstr>Rib fracture</vt:lpstr>
      <vt:lpstr>Interstitial Lung Disease</vt:lpstr>
      <vt:lpstr>PowerPoint Presentation</vt:lpstr>
      <vt:lpstr>Lung Nodules or Masses</vt:lpstr>
      <vt:lpstr>PowerPoint Presentation</vt:lpstr>
      <vt:lpstr>Tuberculosis</vt:lpstr>
      <vt:lpstr>PowerPoint Presentation</vt:lpstr>
      <vt:lpstr>Congestive Heart Failure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Chest X-Ray Reading: Normal vs. Pathological Findings</dc:title>
  <dc:creator>lotus</dc:creator>
  <cp:lastModifiedBy>lotus</cp:lastModifiedBy>
  <cp:revision>30</cp:revision>
  <dcterms:created xsi:type="dcterms:W3CDTF">2024-09-09T17:32:40Z</dcterms:created>
  <dcterms:modified xsi:type="dcterms:W3CDTF">2024-09-27T13:39:51Z</dcterms:modified>
</cp:coreProperties>
</file>